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84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04235"/>
            <a:ext cx="2133600" cy="365125"/>
          </a:xfrm>
        </p:spPr>
        <p:txBody>
          <a:bodyPr/>
          <a:lstStyle/>
          <a:p>
            <a:fld id="{71C20E6D-4AA8-4BF5-A09C-7A0E99031DFE}" type="slidenum">
              <a:rPr lang="ca-ES" smtClean="0"/>
              <a:t>‹Nº›</a:t>
            </a:fld>
            <a:endParaRPr lang="ca-ES"/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791106" y="6309320"/>
            <a:ext cx="32147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s-ES" sz="1200" b="1" dirty="0" smtClean="0">
                <a:solidFill>
                  <a:srgbClr val="0A9EE8"/>
                </a:solidFill>
              </a:rPr>
              <a:t>Unidad de Mecanización Agraria</a:t>
            </a:r>
            <a:endParaRPr lang="es-ES" sz="1200" b="1" dirty="0">
              <a:solidFill>
                <a:srgbClr val="0A9EE8"/>
              </a:solidFill>
            </a:endParaRPr>
          </a:p>
        </p:txBody>
      </p:sp>
      <p:cxnSp>
        <p:nvCxnSpPr>
          <p:cNvPr id="13" name="12 Conector recto"/>
          <p:cNvCxnSpPr/>
          <p:nvPr/>
        </p:nvCxnSpPr>
        <p:spPr>
          <a:xfrm>
            <a:off x="323528" y="6093296"/>
            <a:ext cx="8568952" cy="0"/>
          </a:xfrm>
          <a:prstGeom prst="line">
            <a:avLst/>
          </a:prstGeom>
          <a:ln w="28575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AD9F9-7EA0-4524-8479-D20957C1BBBD}" type="slidenum">
              <a:rPr lang="ca-ES" smtClean="0"/>
              <a:t>‹Nº›</a:t>
            </a:fld>
            <a:endParaRPr lang="ca-E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040" y="6098996"/>
            <a:ext cx="55516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91106" y="6309320"/>
            <a:ext cx="32147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s-ES" sz="1200" b="1" dirty="0" smtClean="0">
                <a:solidFill>
                  <a:srgbClr val="00B0F0"/>
                </a:solidFill>
              </a:rPr>
              <a:t>Unidad de Mecanización Agraria</a:t>
            </a:r>
            <a:endParaRPr lang="es-ES" sz="1200" b="1" dirty="0">
              <a:solidFill>
                <a:srgbClr val="00B0F0"/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23528" y="6093296"/>
            <a:ext cx="8568952" cy="0"/>
          </a:xfrm>
          <a:prstGeom prst="line">
            <a:avLst/>
          </a:prstGeom>
          <a:ln w="28575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AD9F9-7EA0-4524-8479-D20957C1BBBD}" type="slidenum">
              <a:rPr lang="ca-ES" smtClean="0"/>
              <a:t>‹Nº›</a:t>
            </a:fld>
            <a:endParaRPr lang="ca-E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040" y="6098996"/>
            <a:ext cx="55516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91106" y="6309320"/>
            <a:ext cx="32147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s-ES" sz="1200" b="1" dirty="0" smtClean="0">
                <a:solidFill>
                  <a:srgbClr val="00B0F0"/>
                </a:solidFill>
              </a:rPr>
              <a:t>Unidad de Mecanización Agraria</a:t>
            </a:r>
            <a:endParaRPr lang="es-ES" sz="1200" b="1" dirty="0">
              <a:solidFill>
                <a:srgbClr val="00B0F0"/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23528" y="6093296"/>
            <a:ext cx="8568952" cy="0"/>
          </a:xfrm>
          <a:prstGeom prst="line">
            <a:avLst/>
          </a:prstGeom>
          <a:ln w="28575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AD9F9-7EA0-4524-8479-D20957C1BBBD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ítulo y texto e imágenes prediseña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43000" y="457200"/>
            <a:ext cx="7391400" cy="5334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1143000" y="1828800"/>
            <a:ext cx="3619500" cy="457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imágenes prediseñadas"/>
          <p:cNvSpPr>
            <a:spLocks noGrp="1"/>
          </p:cNvSpPr>
          <p:nvPr>
            <p:ph type="clipArt" sz="half" idx="2"/>
          </p:nvPr>
        </p:nvSpPr>
        <p:spPr>
          <a:xfrm>
            <a:off x="4914900" y="1828800"/>
            <a:ext cx="3619500" cy="457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noProof="0" smtClean="0"/>
              <a:t>Haga clic en el icono para agregar una imagen prediseñada</a:t>
            </a:r>
            <a:endParaRPr lang="es-ES" noProof="0" smtClean="0"/>
          </a:p>
        </p:txBody>
      </p:sp>
    </p:spTree>
    <p:extLst>
      <p:ext uri="{BB962C8B-B14F-4D97-AF65-F5344CB8AC3E}">
        <p14:creationId xmlns:p14="http://schemas.microsoft.com/office/powerpoint/2010/main" val="724352075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CB15-1BFB-441C-BB0E-4394117AFB14}" type="datetimeFigureOut">
              <a:rPr lang="ca-ES" smtClean="0"/>
              <a:t>19/06/2014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AD9F9-7EA0-4524-8479-D20957C1BBBD}" type="slidenum">
              <a:rPr lang="ca-ES" smtClean="0"/>
              <a:t>‹Nº›</a:t>
            </a:fld>
            <a:endParaRPr lang="ca-E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91106" y="6309320"/>
            <a:ext cx="32147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s-ES" sz="1200" b="1" dirty="0" smtClean="0">
                <a:solidFill>
                  <a:srgbClr val="336699"/>
                </a:solidFill>
              </a:rPr>
              <a:t>Unidad de Mecanización Agraria</a:t>
            </a:r>
            <a:endParaRPr lang="es-ES" sz="1200" b="1" dirty="0">
              <a:solidFill>
                <a:srgbClr val="336699"/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23528" y="6093296"/>
            <a:ext cx="8568952" cy="0"/>
          </a:xfrm>
          <a:prstGeom prst="line">
            <a:avLst/>
          </a:prstGeom>
          <a:ln w="28575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CB15-1BFB-441C-BB0E-4394117AFB14}" type="datetimeFigureOut">
              <a:rPr lang="ca-ES" smtClean="0"/>
              <a:t>19/06/2014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AD9F9-7EA0-4524-8479-D20957C1BBBD}" type="slidenum">
              <a:rPr lang="ca-ES" smtClean="0"/>
              <a:t>‹Nº›</a:t>
            </a:fld>
            <a:endParaRPr lang="ca-E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91106" y="6309320"/>
            <a:ext cx="32147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s-ES" sz="1200" b="1" dirty="0" smtClean="0">
                <a:solidFill>
                  <a:srgbClr val="336699"/>
                </a:solidFill>
              </a:rPr>
              <a:t>Unidad de Mecanización Agraria</a:t>
            </a:r>
            <a:endParaRPr lang="es-ES" sz="1200" b="1" dirty="0">
              <a:solidFill>
                <a:srgbClr val="336699"/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23528" y="6093296"/>
            <a:ext cx="8568952" cy="0"/>
          </a:xfrm>
          <a:prstGeom prst="line">
            <a:avLst/>
          </a:prstGeom>
          <a:ln w="28575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CB15-1BFB-441C-BB0E-4394117AFB14}" type="datetimeFigureOut">
              <a:rPr lang="ca-ES" smtClean="0"/>
              <a:t>19/06/2014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AD9F9-7EA0-4524-8479-D20957C1BBBD}" type="slidenum">
              <a:rPr lang="ca-ES" smtClean="0"/>
              <a:t>‹Nº›</a:t>
            </a:fld>
            <a:endParaRPr lang="ca-E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791106" y="6309320"/>
            <a:ext cx="32147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s-ES" sz="1200" b="1" dirty="0" smtClean="0">
                <a:solidFill>
                  <a:srgbClr val="336699"/>
                </a:solidFill>
              </a:rPr>
              <a:t>Unidad de Mecanización Agraria</a:t>
            </a:r>
            <a:endParaRPr lang="es-ES" sz="1200" b="1" dirty="0">
              <a:solidFill>
                <a:srgbClr val="336699"/>
              </a:solidFill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323528" y="6093296"/>
            <a:ext cx="8568952" cy="0"/>
          </a:xfrm>
          <a:prstGeom prst="line">
            <a:avLst/>
          </a:prstGeom>
          <a:ln w="28575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CB15-1BFB-441C-BB0E-4394117AFB14}" type="datetimeFigureOut">
              <a:rPr lang="ca-ES" smtClean="0"/>
              <a:t>19/06/2014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AD9F9-7EA0-4524-8479-D20957C1BBBD}" type="slidenum">
              <a:rPr lang="ca-ES" smtClean="0"/>
              <a:t>‹Nº›</a:t>
            </a:fld>
            <a:endParaRPr lang="ca-ES"/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791106" y="6309320"/>
            <a:ext cx="32147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s-ES" sz="1200" b="1" dirty="0" smtClean="0">
                <a:solidFill>
                  <a:srgbClr val="336699"/>
                </a:solidFill>
              </a:rPr>
              <a:t>Unidad de Mecanización Agraria</a:t>
            </a:r>
            <a:endParaRPr lang="es-ES" sz="1200" b="1" dirty="0">
              <a:solidFill>
                <a:srgbClr val="336699"/>
              </a:solidFill>
            </a:endParaRPr>
          </a:p>
        </p:txBody>
      </p:sp>
      <p:cxnSp>
        <p:nvCxnSpPr>
          <p:cNvPr id="13" name="12 Conector recto"/>
          <p:cNvCxnSpPr/>
          <p:nvPr/>
        </p:nvCxnSpPr>
        <p:spPr>
          <a:xfrm>
            <a:off x="323528" y="6093296"/>
            <a:ext cx="8568952" cy="0"/>
          </a:xfrm>
          <a:prstGeom prst="line">
            <a:avLst/>
          </a:prstGeom>
          <a:ln w="28575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6CB15-1BFB-441C-BB0E-4394117AFB14}" type="datetimeFigureOut">
              <a:rPr lang="ca-ES" smtClean="0"/>
              <a:t>19/06/2014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AD9F9-7EA0-4524-8479-D20957C1BBBD}" type="slidenum">
              <a:rPr lang="ca-ES" smtClean="0"/>
              <a:t>‹Nº›</a:t>
            </a:fld>
            <a:endParaRPr lang="ca-E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91106" y="6309320"/>
            <a:ext cx="32147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s-ES" sz="1200" b="1" dirty="0" smtClean="0">
                <a:solidFill>
                  <a:srgbClr val="336699"/>
                </a:solidFill>
              </a:rPr>
              <a:t>Unidad de Mecanización Agraria</a:t>
            </a:r>
            <a:endParaRPr lang="es-ES" sz="1200" b="1" dirty="0">
              <a:solidFill>
                <a:srgbClr val="336699"/>
              </a:solidFill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323528" y="6093296"/>
            <a:ext cx="8568952" cy="0"/>
          </a:xfrm>
          <a:prstGeom prst="line">
            <a:avLst/>
          </a:prstGeom>
          <a:ln w="28575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2554-D70C-4D17-8B57-B854BA690439}" type="datetimeFigureOut">
              <a:rPr lang="ca-ES" smtClean="0"/>
              <a:t>19/06/2014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0E6D-4AA8-4BF5-A09C-7A0E99031DFE}" type="slidenum">
              <a:rPr lang="ca-ES" smtClean="0"/>
              <a:t>‹Nº›</a:t>
            </a:fld>
            <a:endParaRPr lang="ca-E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791106" y="6309320"/>
            <a:ext cx="32147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s-ES" sz="1200" b="1" dirty="0" smtClean="0">
                <a:solidFill>
                  <a:srgbClr val="00B0F0"/>
                </a:solidFill>
              </a:rPr>
              <a:t>Unidad de Mecanización Agraria</a:t>
            </a:r>
            <a:endParaRPr lang="es-ES" sz="1200" b="1" dirty="0">
              <a:solidFill>
                <a:srgbClr val="00B0F0"/>
              </a:solidFill>
            </a:endParaRPr>
          </a:p>
        </p:txBody>
      </p:sp>
      <p:cxnSp>
        <p:nvCxnSpPr>
          <p:cNvPr id="8" name="7 Conector recto"/>
          <p:cNvCxnSpPr/>
          <p:nvPr/>
        </p:nvCxnSpPr>
        <p:spPr>
          <a:xfrm>
            <a:off x="323528" y="6093296"/>
            <a:ext cx="8568952" cy="0"/>
          </a:xfrm>
          <a:prstGeom prst="line">
            <a:avLst/>
          </a:prstGeom>
          <a:ln w="28575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AD9F9-7EA0-4524-8479-D20957C1BBBD}" type="slidenum">
              <a:rPr lang="ca-ES" smtClean="0"/>
              <a:t>‹Nº›</a:t>
            </a:fld>
            <a:endParaRPr lang="ca-E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791106" y="6309320"/>
            <a:ext cx="32147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s-ES" sz="1200" b="1" dirty="0" smtClean="0">
                <a:solidFill>
                  <a:srgbClr val="00B0F0"/>
                </a:solidFill>
              </a:rPr>
              <a:t>Unidad de Mecanización Agraria</a:t>
            </a:r>
            <a:endParaRPr lang="es-ES" sz="1200" b="1" dirty="0">
              <a:solidFill>
                <a:srgbClr val="00B0F0"/>
              </a:solidFill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323528" y="6093296"/>
            <a:ext cx="8568952" cy="0"/>
          </a:xfrm>
          <a:prstGeom prst="line">
            <a:avLst/>
          </a:prstGeom>
          <a:ln w="28575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AD9F9-7EA0-4524-8479-D20957C1BBBD}" type="slidenum">
              <a:rPr lang="ca-ES" smtClean="0"/>
              <a:t>‹Nº›</a:t>
            </a:fld>
            <a:endParaRPr lang="ca-ES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040" y="6098996"/>
            <a:ext cx="55516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791106" y="6309320"/>
            <a:ext cx="32147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s-ES" sz="1200" b="1" dirty="0" smtClean="0">
                <a:solidFill>
                  <a:srgbClr val="00B0F0"/>
                </a:solidFill>
              </a:rPr>
              <a:t>Unidad de Mecanización Agraria</a:t>
            </a:r>
            <a:endParaRPr lang="es-ES" sz="1200" b="1" dirty="0">
              <a:solidFill>
                <a:srgbClr val="00B0F0"/>
              </a:solidFill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323528" y="6093296"/>
            <a:ext cx="8568952" cy="0"/>
          </a:xfrm>
          <a:prstGeom prst="line">
            <a:avLst/>
          </a:prstGeom>
          <a:ln w="28575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://uma.deab.upc.edu/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6CB15-1BFB-441C-BB0E-4394117AFB14}" type="datetimeFigureOut">
              <a:rPr lang="ca-ES" smtClean="0"/>
              <a:t>19/06/2014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AD9F9-7EA0-4524-8479-D20957C1BBBD}" type="slidenum">
              <a:rPr lang="ca-ES" smtClean="0"/>
              <a:t>‹Nº›</a:t>
            </a:fld>
            <a:endParaRPr lang="ca-E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91040" y="6165304"/>
            <a:ext cx="468000" cy="602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91106" y="6309320"/>
            <a:ext cx="32147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s-ES" sz="1200" b="1" dirty="0" smtClean="0">
                <a:solidFill>
                  <a:srgbClr val="00B0F0"/>
                </a:solidFill>
              </a:rPr>
              <a:t>Unidad de Mecanización Agraria</a:t>
            </a:r>
            <a:endParaRPr lang="es-ES" sz="1200" b="1" dirty="0">
              <a:solidFill>
                <a:srgbClr val="00B0F0"/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23528" y="6093296"/>
            <a:ext cx="8568952" cy="0"/>
          </a:xfrm>
          <a:prstGeom prst="line">
            <a:avLst/>
          </a:prstGeom>
          <a:ln w="28575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F:\EMILIO ORDENADA\PLANTILLAS DE DOCUMENTOS Y LOGOS\LOGOS\UPC-logo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464" y="6144179"/>
            <a:ext cx="2232000" cy="669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11 Rectángulo">
            <a:hlinkClick r:id="rId17"/>
          </p:cNvPr>
          <p:cNvSpPr/>
          <p:nvPr/>
        </p:nvSpPr>
        <p:spPr>
          <a:xfrm>
            <a:off x="791106" y="6491283"/>
            <a:ext cx="189337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ca-ES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17"/>
              </a:rPr>
              <a:t>http://uma.deab.upc.edu</a:t>
            </a:r>
            <a:r>
              <a:rPr lang="ca-ES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endParaRPr lang="ca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Resultados prácticas</a:t>
            </a:r>
            <a:endParaRPr lang="ca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Grupo y miembros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605543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073170"/>
              </p:ext>
            </p:extLst>
          </p:nvPr>
        </p:nvGraphicFramePr>
        <p:xfrm>
          <a:off x="413038" y="404664"/>
          <a:ext cx="624719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0930"/>
                <a:gridCol w="3636264"/>
              </a:tblGrid>
              <a:tr h="370840"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Características vegetación de la viña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Altura vegetación (H)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Ancho vegetación (W)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Distancia</a:t>
                      </a:r>
                      <a:r>
                        <a:rPr lang="es-ES" baseline="0" dirty="0" smtClean="0"/>
                        <a:t> entre hileras (R)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76417"/>
              </p:ext>
            </p:extLst>
          </p:nvPr>
        </p:nvGraphicFramePr>
        <p:xfrm>
          <a:off x="413038" y="2132856"/>
          <a:ext cx="489980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7852"/>
                <a:gridCol w="2631948"/>
              </a:tblGrid>
              <a:tr h="340717"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smtClean="0"/>
                        <a:t>Condiciones</a:t>
                      </a:r>
                      <a:r>
                        <a:rPr lang="es-ES" sz="1800" baseline="0" dirty="0" smtClean="0"/>
                        <a:t> atmosféricas</a:t>
                      </a:r>
                      <a:endParaRPr lang="es-ES" sz="1800" dirty="0"/>
                    </a:p>
                  </a:txBody>
                  <a:tcPr/>
                </a:tc>
              </a:tr>
              <a:tr h="283931">
                <a:tc>
                  <a:txBody>
                    <a:bodyPr/>
                    <a:lstStyle/>
                    <a:p>
                      <a:r>
                        <a:rPr lang="es-ES" sz="1800" dirty="0" smtClean="0"/>
                        <a:t>Temperatura (ºC)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/>
                </a:tc>
              </a:tr>
              <a:tr h="283931">
                <a:tc>
                  <a:txBody>
                    <a:bodyPr/>
                    <a:lstStyle/>
                    <a:p>
                      <a:r>
                        <a:rPr lang="es-ES" sz="1800" dirty="0" smtClean="0"/>
                        <a:t>HR (%)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/>
                </a:tc>
              </a:tr>
              <a:tr h="283931">
                <a:tc>
                  <a:txBody>
                    <a:bodyPr/>
                    <a:lstStyle/>
                    <a:p>
                      <a:r>
                        <a:rPr lang="es-ES" sz="1800" dirty="0" smtClean="0"/>
                        <a:t>Viento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947471"/>
              </p:ext>
            </p:extLst>
          </p:nvPr>
        </p:nvGraphicFramePr>
        <p:xfrm>
          <a:off x="413038" y="3861048"/>
          <a:ext cx="515423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2284"/>
                <a:gridCol w="2631948"/>
              </a:tblGrid>
              <a:tr h="340717"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smtClean="0"/>
                        <a:t>Características máquina</a:t>
                      </a:r>
                      <a:endParaRPr lang="es-ES" sz="1800" dirty="0"/>
                    </a:p>
                  </a:txBody>
                  <a:tcPr/>
                </a:tc>
              </a:tr>
              <a:tr h="283931">
                <a:tc>
                  <a:txBody>
                    <a:bodyPr/>
                    <a:lstStyle/>
                    <a:p>
                      <a:r>
                        <a:rPr lang="es-ES" sz="1800" dirty="0" smtClean="0"/>
                        <a:t>Marca y modelo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/>
                </a:tc>
              </a:tr>
              <a:tr h="283931">
                <a:tc>
                  <a:txBody>
                    <a:bodyPr/>
                    <a:lstStyle/>
                    <a:p>
                      <a:r>
                        <a:rPr lang="es-ES" sz="1800" dirty="0" smtClean="0"/>
                        <a:t>Capacidad depósito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/>
                </a:tc>
              </a:tr>
              <a:tr h="283931">
                <a:tc>
                  <a:txBody>
                    <a:bodyPr/>
                    <a:lstStyle/>
                    <a:p>
                      <a:r>
                        <a:rPr lang="es-ES" sz="1800" dirty="0" smtClean="0"/>
                        <a:t>Número</a:t>
                      </a:r>
                      <a:r>
                        <a:rPr lang="es-ES" sz="1800" baseline="0" dirty="0" smtClean="0"/>
                        <a:t> boquillas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/>
                </a:tc>
              </a:tr>
              <a:tr h="283931">
                <a:tc>
                  <a:txBody>
                    <a:bodyPr/>
                    <a:lstStyle/>
                    <a:p>
                      <a:r>
                        <a:rPr lang="es-ES" sz="1800" dirty="0" smtClean="0"/>
                        <a:t>Número</a:t>
                      </a:r>
                      <a:r>
                        <a:rPr lang="es-ES" sz="1800" baseline="0" dirty="0" smtClean="0"/>
                        <a:t> de filas tratadas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9184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78790"/>
              </p:ext>
            </p:extLst>
          </p:nvPr>
        </p:nvGraphicFramePr>
        <p:xfrm>
          <a:off x="539552" y="836712"/>
          <a:ext cx="503776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4548"/>
                <a:gridCol w="1431044"/>
                <a:gridCol w="1512168"/>
              </a:tblGrid>
              <a:tr h="370840"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TRV 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LWA</a:t>
                      </a:r>
                      <a:endParaRPr lang="es-E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1800" dirty="0" smtClean="0"/>
                        <a:t>Objetivo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b="1" baseline="0" dirty="0" smtClean="0"/>
                        <a:t> l/m</a:t>
                      </a:r>
                      <a:r>
                        <a:rPr lang="es-ES" sz="1800" b="1" baseline="30000" dirty="0" smtClean="0"/>
                        <a:t>3</a:t>
                      </a:r>
                      <a:endParaRPr lang="es-ES" sz="18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b="1" baseline="0" dirty="0" smtClean="0"/>
                        <a:t> </a:t>
                      </a:r>
                      <a:r>
                        <a:rPr lang="es-ES" sz="1800" b="1" dirty="0" smtClean="0"/>
                        <a:t>l/10</a:t>
                      </a:r>
                      <a:r>
                        <a:rPr lang="es-ES" sz="1800" b="1" baseline="30000" dirty="0" smtClean="0"/>
                        <a:t>4</a:t>
                      </a:r>
                      <a:r>
                        <a:rPr lang="es-ES" sz="1800" b="1" dirty="0" smtClean="0"/>
                        <a:t> m</a:t>
                      </a:r>
                      <a:r>
                        <a:rPr lang="es-ES" sz="1800" b="1" baseline="30000" dirty="0" smtClean="0"/>
                        <a:t>2</a:t>
                      </a:r>
                      <a:endParaRPr lang="es-ES" sz="1800" b="1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1800" dirty="0" smtClean="0"/>
                        <a:t>Presión (bar)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1800" dirty="0" smtClean="0"/>
                        <a:t>Tipo</a:t>
                      </a:r>
                      <a:r>
                        <a:rPr lang="es-ES" sz="1800" baseline="0" dirty="0" smtClean="0"/>
                        <a:t> boquilla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aseline="0" dirty="0" err="1" smtClean="0"/>
                        <a:t>q</a:t>
                      </a:r>
                      <a:r>
                        <a:rPr lang="es-ES" sz="1800" baseline="-25000" dirty="0" err="1" smtClean="0"/>
                        <a:t>u</a:t>
                      </a:r>
                      <a:r>
                        <a:rPr lang="es-ES" sz="1800" baseline="0" dirty="0" smtClean="0"/>
                        <a:t> (l/min)</a:t>
                      </a:r>
                      <a:endParaRPr lang="es-E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 smtClean="0"/>
                        <a:t>TRV (m</a:t>
                      </a:r>
                      <a:r>
                        <a:rPr lang="es-ES" sz="1800" baseline="30000" dirty="0" smtClean="0"/>
                        <a:t>3</a:t>
                      </a:r>
                      <a:r>
                        <a:rPr lang="es-ES" sz="1800" dirty="0" smtClean="0"/>
                        <a:t>/ha)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1800" dirty="0" smtClean="0"/>
                        <a:t>LWA (m</a:t>
                      </a:r>
                      <a:r>
                        <a:rPr lang="es-ES" sz="1800" baseline="30000" dirty="0" smtClean="0"/>
                        <a:t>2</a:t>
                      </a:r>
                      <a:r>
                        <a:rPr lang="es-ES" sz="1800" dirty="0" smtClean="0"/>
                        <a:t>/ha)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1800" dirty="0" smtClean="0"/>
                        <a:t>Volumen/ha teórico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1800" dirty="0" smtClean="0"/>
                        <a:t>Volumen/ha</a:t>
                      </a:r>
                      <a:r>
                        <a:rPr lang="es-ES" sz="1800" baseline="0" dirty="0" smtClean="0"/>
                        <a:t> real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4391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51" y="2276871"/>
            <a:ext cx="8767098" cy="3219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_tradnl" dirty="0" smtClean="0"/>
              <a:t>ANÁLISIS WSP VIÑA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680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 aplicación viña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87896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Resultados </a:t>
            </a:r>
            <a:r>
              <a:rPr lang="es-ES" i="1" dirty="0" err="1" smtClean="0"/>
              <a:t>Drift</a:t>
            </a:r>
            <a:r>
              <a:rPr lang="es-ES" i="1" dirty="0" smtClean="0"/>
              <a:t> </a:t>
            </a:r>
            <a:r>
              <a:rPr lang="es-ES" i="1" dirty="0" err="1" smtClean="0"/>
              <a:t>Evaluation</a:t>
            </a:r>
            <a:r>
              <a:rPr lang="es-ES" i="1" dirty="0" smtClean="0"/>
              <a:t> </a:t>
            </a:r>
            <a:r>
              <a:rPr lang="es-ES" i="1" dirty="0" err="1" smtClean="0"/>
              <a:t>Tool</a:t>
            </a:r>
            <a:endParaRPr lang="ca-ES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84784"/>
            <a:ext cx="8532440" cy="242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971600" y="4117101"/>
            <a:ext cx="2071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Conclusiones Deriva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26428271"/>
      </p:ext>
    </p:extLst>
  </p:cSld>
  <p:clrMapOvr>
    <a:masterClrMapping/>
  </p:clrMapOvr>
</p:sld>
</file>

<file path=ppt/theme/theme1.xml><?xml version="1.0" encoding="utf-8"?>
<a:theme xmlns:a="http://schemas.openxmlformats.org/drawingml/2006/main" name="UMA-UPC-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UMA-UPC-2014</Template>
  <TotalTime>50</TotalTime>
  <Words>90</Words>
  <Application>Microsoft Office PowerPoint</Application>
  <PresentationFormat>Presentación en pantalla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UMA-UPC-2014</vt:lpstr>
      <vt:lpstr>Resultados prácticas</vt:lpstr>
      <vt:lpstr>Presentación de PowerPoint</vt:lpstr>
      <vt:lpstr>Presentación de PowerPoint</vt:lpstr>
      <vt:lpstr>ANÁLISIS WSP VIÑA</vt:lpstr>
      <vt:lpstr>Conclusiones aplicación viña</vt:lpstr>
      <vt:lpstr>Resultados Drift Evaluation Tool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Resultados prácticas</dc:title>
  <dc:creator>Llop</dc:creator>
  <cp:lastModifiedBy>Llop</cp:lastModifiedBy>
  <cp:revision>5</cp:revision>
  <dcterms:created xsi:type="dcterms:W3CDTF">2014-06-19T14:08:47Z</dcterms:created>
  <dcterms:modified xsi:type="dcterms:W3CDTF">2014-06-19T14:58:48Z</dcterms:modified>
</cp:coreProperties>
</file>